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3" r:id="rId6"/>
    <p:sldId id="264" r:id="rId7"/>
    <p:sldId id="266" r:id="rId8"/>
    <p:sldId id="259" r:id="rId9"/>
    <p:sldId id="269" r:id="rId10"/>
    <p:sldId id="270" r:id="rId11"/>
    <p:sldId id="271" r:id="rId12"/>
    <p:sldId id="272" r:id="rId13"/>
    <p:sldId id="260" r:id="rId14"/>
    <p:sldId id="273" r:id="rId15"/>
    <p:sldId id="274" r:id="rId16"/>
    <p:sldId id="262" r:id="rId17"/>
    <p:sldId id="261" r:id="rId18"/>
  </p:sldIdLst>
  <p:sldSz cx="12192000" cy="6858000"/>
  <p:notesSz cx="6858000" cy="9144000"/>
  <p:embeddedFontLst>
    <p:embeddedFont>
      <p:font typeface="Avenir Next" panose="020B0503020202020204" pitchFamily="34" charset="0"/>
      <p:regular r:id="rId20"/>
      <p:bold r:id="rId21"/>
      <p:italic r:id="rId22"/>
      <p:boldItalic r:id="rId23"/>
    </p:embeddedFont>
    <p:embeddedFont>
      <p:font typeface="Avenir Roman" panose="02000503020000020003" pitchFamily="2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70649"/>
  </p:normalViewPr>
  <p:slideViewPr>
    <p:cSldViewPr snapToGrid="0" snapToObjects="1">
      <p:cViewPr varScale="1">
        <p:scale>
          <a:sx n="76" d="100"/>
          <a:sy n="76" d="100"/>
        </p:scale>
        <p:origin x="18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toujours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sa position initiale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maintenir votre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crédibilité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Si vous ne résistez pas votre client pensera que c’est facile pour vous de réaliser des concessions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voudra alors obtenir davantage de concessions et de biens meilleures conditions.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 insister sur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valeur de votre offre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non sur le prix et ainsi valoriser chaque point de </a:t>
            </a:r>
            <a:r>
              <a:rPr lang="en-US" dirty="0" err="1"/>
              <a:t>l'offre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Pour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prêt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b="1" dirty="0" err="1"/>
              <a:t>répondre</a:t>
            </a:r>
            <a:r>
              <a:rPr lang="en-US" b="1" dirty="0"/>
              <a:t> aux questions </a:t>
            </a:r>
            <a:r>
              <a:rPr lang="en-US" dirty="0"/>
              <a:t>et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b="1" dirty="0" err="1"/>
              <a:t>préparer</a:t>
            </a:r>
            <a:r>
              <a:rPr lang="en-US" b="1" dirty="0"/>
              <a:t> </a:t>
            </a:r>
            <a:r>
              <a:rPr lang="en-US" b="1" dirty="0" err="1"/>
              <a:t>ses</a:t>
            </a:r>
            <a:r>
              <a:rPr lang="en-US" b="1" dirty="0"/>
              <a:t> arguments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possibles, et surtout les pires.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position, crucial, tous les scénarios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arguments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vide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"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position" mimer le fait de ne plus bouger, rester ancrer au sol.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Commencer par relever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points de désaccord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(plus il y en a et plus vous êtes armé).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Chaque point de désaccord cédé nécessite quelque chose en retour (c’est gagnant-gagnant).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préparez des «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vraies fausses exigences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sur lesquelles vous êtes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prêt à céder.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client doit être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persuadé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vous faites un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conséquent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nécessite une contrepartie.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tous les points » et sur « être persuadé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guillets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vraies fausses exigences »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font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gagnant-gagnant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92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06:30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Votre objectif dans une 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négotiation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d’obtenir le plus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lâchant le moins possible.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ne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jamais reculer d’un seul coup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sinon vous n’avez plus aucune de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 négociation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Privilégier des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 ponctuelles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à du récurent.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Marquez votre territoire en affirmant des 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exigences inaccessibles.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Listez le coût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chacune des concessions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envisagées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chacune des concessions » / « idée très précise de toutes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opposer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le plus possible et le moins possible » avec les mains / Geste de fermeture pour « 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inaccessible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3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b="1" dirty="0" err="1"/>
              <a:t>conclure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</a:t>
            </a:r>
            <a:r>
              <a:rPr lang="en-US" b="1" dirty="0" err="1"/>
              <a:t>vente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étant</a:t>
            </a:r>
            <a:r>
              <a:rPr lang="en-US" b="1" dirty="0"/>
              <a:t> </a:t>
            </a:r>
            <a:r>
              <a:rPr lang="en-US" b="1" dirty="0" err="1"/>
              <a:t>gagnant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fait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dernier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faire 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support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reveiller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déplacement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conséquent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08:00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négociation,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vous d’engager la conclusion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ensuite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formalisez les engagements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 par écrit sous forme de contrat.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risque est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régresser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des points qui étaient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déjà actés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des retours en arrière du client.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En gardant le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leadership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l’entretien de vente, vous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maintenez 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 sous contrôle.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élévation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signature de documents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Faire 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presentation des 5 points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sûr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determiné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44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tx1"/>
                </a:solidFill>
                <a:effectLst/>
              </a:rPr>
              <a:t>Henry Kissinger,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politologue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diplomate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américain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laisserais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l’interpretation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Avec des techniques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nous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mots 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et “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Inviter,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ouverte,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lire la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(30s)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“question” pour aider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d’ouverture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sourcils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Je</a:t>
            </a:r>
            <a:r>
              <a:rPr lang="en-US" b="1" dirty="0"/>
              <a:t> </a:t>
            </a:r>
            <a:r>
              <a:rPr lang="en-US" b="1" dirty="0" err="1"/>
              <a:t>vais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donner 5 </a:t>
            </a:r>
            <a:r>
              <a:rPr lang="en-US" b="1" dirty="0" err="1"/>
              <a:t>clés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permettant</a:t>
            </a:r>
            <a:r>
              <a:rPr lang="en-US" b="1" dirty="0"/>
              <a:t> de </a:t>
            </a:r>
            <a:r>
              <a:rPr lang="en-US" b="1" dirty="0" err="1"/>
              <a:t>vendre</a:t>
            </a:r>
            <a:r>
              <a:rPr lang="en-US" b="1" dirty="0"/>
              <a:t> </a:t>
            </a:r>
            <a:r>
              <a:rPr lang="en-US" b="1" dirty="0" err="1"/>
              <a:t>vos</a:t>
            </a:r>
            <a:r>
              <a:rPr lang="en-US" b="1" dirty="0"/>
              <a:t> </a:t>
            </a:r>
            <a:r>
              <a:rPr lang="en-US" b="1" dirty="0" err="1"/>
              <a:t>produits</a:t>
            </a:r>
            <a:r>
              <a:rPr lang="en-US" b="1" dirty="0"/>
              <a:t> 2x plus </a:t>
            </a:r>
            <a:r>
              <a:rPr lang="en-US" b="1" dirty="0" err="1"/>
              <a:t>cher</a:t>
            </a:r>
            <a:r>
              <a:rPr lang="en-US" b="1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</a:t>
            </a:r>
            <a:r>
              <a:rPr lang="en-US" dirty="0" err="1"/>
              <a:t>voie</a:t>
            </a:r>
            <a:r>
              <a:rPr lang="en-US" dirty="0"/>
              <a:t> forte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avec les </a:t>
            </a:r>
            <a:r>
              <a:rPr lang="en-US"/>
              <a:t>doigts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l’intérêt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01:00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Théorie</a:t>
            </a:r>
            <a:r>
              <a:rPr lang="en-US" b="1" dirty="0"/>
              <a:t> de </a:t>
            </a:r>
            <a:r>
              <a:rPr lang="en-US" b="1" dirty="0" err="1"/>
              <a:t>l'engagement</a:t>
            </a:r>
            <a:r>
              <a:rPr lang="en-US" b="1" dirty="0"/>
              <a:t> </a:t>
            </a:r>
            <a:r>
              <a:rPr lang="en-US" dirty="0"/>
              <a:t>: Si </a:t>
            </a:r>
            <a:r>
              <a:rPr lang="en-US" dirty="0" err="1"/>
              <a:t>il</a:t>
            </a:r>
            <a:r>
              <a:rPr lang="en-US" dirty="0"/>
              <a:t> y a </a:t>
            </a:r>
            <a:r>
              <a:rPr lang="en-US" dirty="0" err="1"/>
              <a:t>négociation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y a </a:t>
            </a:r>
            <a:r>
              <a:rPr lang="en-US" dirty="0" err="1"/>
              <a:t>intérêt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Un individu qui négocie est prêt à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payer le prix fort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sinon il 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prendrait pas le temps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discuter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" b="0" dirty="0"/>
              <a:t>« 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payer le prix fort</a:t>
            </a:r>
            <a:r>
              <a:rPr lang="fr" b="0" dirty="0"/>
              <a:t> »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Faire la balance avec les mains entre </a:t>
            </a:r>
            <a:r>
              <a:rPr lang="fr" b="0" dirty="0"/>
              <a:t>« </a:t>
            </a:r>
            <a:r>
              <a:rPr lang="en-US" b="0" dirty="0" err="1"/>
              <a:t>négociation</a:t>
            </a:r>
            <a:r>
              <a:rPr lang="fr" b="0" dirty="0"/>
              <a:t> »</a:t>
            </a:r>
            <a:r>
              <a:rPr lang="en-US" b="0" dirty="0"/>
              <a:t> et </a:t>
            </a:r>
            <a:r>
              <a:rPr lang="fr" b="0" dirty="0"/>
              <a:t>« </a:t>
            </a:r>
            <a:r>
              <a:rPr lang="en-US" b="0" dirty="0" err="1"/>
              <a:t>intérêt</a:t>
            </a:r>
            <a:r>
              <a:rPr lang="fr" b="0" dirty="0"/>
              <a:t> 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S’advancer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d’un pas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/>
              <a:t>engagement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01:30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tactique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salami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l'homme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politique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hongrois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Mátyás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Rákosi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Elle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l'élimination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tranche par tranche,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jusqu'à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qu'il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 err="1"/>
              <a:t>Cette</a:t>
            </a:r>
            <a:r>
              <a:rPr lang="en-US" dirty="0"/>
              <a:t> technique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négocier chaque point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 négociation globale.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l'élimination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progressive”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“tranche après tranche”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projection pour presenter la technique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idée sur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pourrait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salami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fr" dirty="0"/>
              <a:t>lan B = ce que vous prévoyez de faire si vous ne </a:t>
            </a:r>
            <a:r>
              <a:rPr lang="fr" b="1" dirty="0"/>
              <a:t>parvenez pas </a:t>
            </a:r>
            <a:r>
              <a:rPr lang="fr" dirty="0"/>
              <a:t>à un accord (plan 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Le plan B doit être </a:t>
            </a:r>
            <a:r>
              <a:rPr lang="fr" b="1" dirty="0"/>
              <a:t>réalisable</a:t>
            </a:r>
            <a:r>
              <a:rPr lang="fr" dirty="0"/>
              <a:t> et </a:t>
            </a:r>
            <a:r>
              <a:rPr lang="fr" b="1" dirty="0"/>
              <a:t>satisfaisant</a:t>
            </a:r>
            <a:r>
              <a:rPr lang="fr" dirty="0"/>
              <a:t>, indépendamment de la négociation en cours.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</a:t>
            </a:r>
            <a:r>
              <a:rPr lang="fr" b="1" dirty="0"/>
              <a:t>L’existence</a:t>
            </a:r>
            <a:r>
              <a:rPr lang="fr" dirty="0"/>
              <a:t> même d’un plan B vous retient de </a:t>
            </a:r>
            <a:r>
              <a:rPr lang="fr" b="1" dirty="0"/>
              <a:t>trop céder </a:t>
            </a:r>
            <a:r>
              <a:rPr lang="fr" dirty="0"/>
              <a:t>ou de conclure un </a:t>
            </a:r>
            <a:r>
              <a:rPr lang="fr" b="1" dirty="0"/>
              <a:t>mauvais accord</a:t>
            </a:r>
            <a:r>
              <a:rPr lang="f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           Il contribue tacitement, par sa seule existence, à </a:t>
            </a:r>
            <a:r>
              <a:rPr lang="fr" b="1" dirty="0"/>
              <a:t>renforcer votre position </a:t>
            </a:r>
            <a:r>
              <a:rPr lang="fr" dirty="0"/>
              <a:t>dans la négociation.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fr" b="0" dirty="0"/>
              <a:t>« </a:t>
            </a:r>
            <a:r>
              <a:rPr lang="fr" dirty="0"/>
              <a:t>prudence</a:t>
            </a:r>
            <a:r>
              <a:rPr lang="fr" b="0" dirty="0"/>
              <a:t> » </a:t>
            </a:r>
            <a:r>
              <a:rPr lang="fr" dirty="0"/>
              <a:t>pour attirer l’attention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fr" b="0" dirty="0"/>
              <a:t>« réalisable » et « satisfaisant » avec les doigts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fr" b="0" dirty="0"/>
              <a:t>enforcer votre position mimer un ancrage fort dans le sol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3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02:30</a:t>
            </a:r>
            <a:endParaRPr lang="en-US" b="1" dirty="0"/>
          </a:p>
          <a:p>
            <a:pPr fontAlgn="base"/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/>
              <a:t>MESOR = </a:t>
            </a:r>
            <a:r>
              <a:rPr lang="en-US" b="1" dirty="0" err="1"/>
              <a:t>ME</a:t>
            </a:r>
            <a:r>
              <a:rPr lang="en-US" dirty="0" err="1"/>
              <a:t>illeure</a:t>
            </a:r>
            <a:r>
              <a:rPr lang="en-US" dirty="0"/>
              <a:t> </a:t>
            </a:r>
            <a:r>
              <a:rPr lang="en-US" b="1" dirty="0" err="1"/>
              <a:t>SO</a:t>
            </a:r>
            <a:r>
              <a:rPr lang="en-US" dirty="0" err="1"/>
              <a:t>lution</a:t>
            </a:r>
            <a:r>
              <a:rPr lang="en-US" dirty="0"/>
              <a:t> de </a:t>
            </a:r>
            <a:r>
              <a:rPr lang="en-US" b="1" dirty="0" err="1"/>
              <a:t>RE</a:t>
            </a:r>
            <a:r>
              <a:rPr lang="en-US" dirty="0" err="1"/>
              <a:t>change</a:t>
            </a:r>
            <a:r>
              <a:rPr lang="en-US" dirty="0"/>
              <a:t> 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trame de négociation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 salami) c’est bien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négociation (= plan B) c’est mieux</a:t>
            </a:r>
          </a:p>
          <a:p>
            <a:pPr fontAlgn="base"/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Avoir 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DE REPLI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indispensable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Pouvoir négocier </a:t>
            </a:r>
            <a:r>
              <a:rPr lang="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l’esprit serein, </a:t>
            </a:r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efficacement et en prenant un </a:t>
            </a:r>
            <a:r>
              <a:rPr lang="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 d’avance</a:t>
            </a:r>
            <a:r>
              <a:rPr lang="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fontAlgn="base"/>
            <a:r>
              <a:rPr lang="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 dans une négociation sans </a:t>
            </a:r>
            <a:r>
              <a:rPr lang="en-US" dirty="0"/>
              <a:t>MESOR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revient à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 au ping-pong les yeux fermés</a:t>
            </a:r>
          </a:p>
          <a:p>
            <a:pPr fontAlgn="base"/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 avez de fortes chances de laisser filer la balle ou de la prendre en plein milieu de la figure !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premieres syllables “</a:t>
            </a:r>
            <a:r>
              <a:rPr lang="en-US" b="0" dirty="0" err="1"/>
              <a:t>MEilleure</a:t>
            </a:r>
            <a:r>
              <a:rPr lang="en-US" b="0" dirty="0"/>
              <a:t> </a:t>
            </a:r>
            <a:r>
              <a:rPr lang="en-US" b="0" dirty="0" err="1"/>
              <a:t>SOlution</a:t>
            </a:r>
            <a:r>
              <a:rPr lang="en-US" b="0" dirty="0"/>
              <a:t> de </a:t>
            </a:r>
            <a:r>
              <a:rPr lang="en-US" b="0" dirty="0" err="1"/>
              <a:t>REchange</a:t>
            </a:r>
            <a:r>
              <a:rPr lang="en-US" b="0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Solution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fermeture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dernier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vente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mains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ressentit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2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ommencer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négociation par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Cette position affichée sert à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placer le curseur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 faire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 les étapes de la négociation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donc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garder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 manœuvre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négocier.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La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affichée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votre exigence de départ.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de rupture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le seuil que vous n’êtes pas prêt à dépasser (rupture du dialogue)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les deux, c’est la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où prend place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arriver à bien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naviguer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deux.</a:t>
            </a:r>
            <a:endParaRPr lang="en-US" b="1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tons et insister sur les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support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 : montrer un « seuil haut » avec la main / Mimer « marge de manœuvre » avec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la p</a:t>
            </a:r>
            <a:r>
              <a:rPr lang="en-US" i="0" dirty="0"/>
              <a:t>osition </a:t>
            </a:r>
            <a:r>
              <a:rPr lang="en-US" i="0" dirty="0" err="1"/>
              <a:t>affichée</a:t>
            </a:r>
            <a:r>
              <a:rPr lang="en-US" i="0" dirty="0"/>
              <a:t> et 2 le point de rupture, </a:t>
            </a:r>
            <a:r>
              <a:rPr lang="en-US" i="0" dirty="0" err="1"/>
              <a:t>puis</a:t>
            </a:r>
            <a:r>
              <a:rPr lang="en-US" i="0" dirty="0"/>
              <a:t> se </a:t>
            </a:r>
            <a:r>
              <a:rPr lang="en-US" i="0" dirty="0" err="1"/>
              <a:t>déplacer</a:t>
            </a:r>
            <a:r>
              <a:rPr lang="en-US" i="0" dirty="0"/>
              <a:t> entre les </a:t>
            </a:r>
            <a:r>
              <a:rPr lang="en-US" i="0" dirty="0" err="1"/>
              <a:t>deux</a:t>
            </a:r>
            <a:r>
              <a:rPr lang="en-US" i="0" dirty="0"/>
              <a:t> pour </a:t>
            </a:r>
            <a:r>
              <a:rPr lang="en-US" i="0" dirty="0" err="1"/>
              <a:t>illustrer</a:t>
            </a:r>
            <a:r>
              <a:rPr lang="en-US" i="0" dirty="0"/>
              <a:t> la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B7FCD-210D-6C46-A80B-FD2A3D81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B32FBA-7524-9248-9BB6-A21B0BCE84E1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3C6E-4D8D-DA4D-902A-B9BF48FA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35535" cy="13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B494C-B8A5-AA42-9DDA-2CBD626F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D09609-FA19-4D41-B096-B51F61753FEA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5910F-7D0B-3E4F-8647-E0CD8403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DF6C-383F-E245-B644-E41B03DD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280519-B9B9-5142-9FF7-C98B1D457195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949E2-3A9B-564A-B95F-A93929CD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E5EC1-9562-0043-83DD-31A5AE04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4DE3A-1E97-CA4F-8B96-BDAD7BBA4547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E108D-C346-024C-AE0E-809E93B7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4FA2-3FCB-7D42-B6F7-A3E680CC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92B146-C666-E340-9B73-3454D8CA8007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839C4-43EF-6D48-9F44-42A0249E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60BE1-855D-B846-8E18-1D00E856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7C014A-C3AE-F249-849D-D3501EB275A6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EF263-E242-274A-92F9-8E3CB60D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7795-B004-6641-8E85-18EC2CEE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873273-3D92-184B-AADF-1919E0BD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2B2BE-CD35-E94E-B348-4B646774BF7E}" type="datetime1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0C81D-55E2-ED4F-A211-09C7594F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617CE-F6A0-E448-B72D-6FE8A95F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5624A-6913-154B-81F0-E9808AEF04E5}" type="datetime1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CF7B4-CC11-EE49-94F9-867F2A6B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BAAC1-06B9-A646-8CB0-1701B9F4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D97CCA-9A89-444D-899A-78EA673FD23D}" type="datetime1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EB858-73AC-B145-8AB1-A9B7C364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BF502-C49E-3545-95E7-6996126C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A6CB42-014B-1548-97C5-3A451695F99A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9D7D8-5FD8-F94E-8517-9C16E8D5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81BBA-7E25-864C-966D-94D8267B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D3BEB-1953-C448-9C5D-273D7A70C64C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BC88B-03D6-3B4D-B4C6-7EB4EDCB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ur.com/blog/7-vendre-un-site-internet" TargetMode="External"/><Relationship Id="rId3" Type="http://schemas.openxmlformats.org/officeDocument/2006/relationships/hyperlink" Target="http://www.revuegestion.ca/la-tactique-du-salami-une-tactique-lente-qui-peut-payer" TargetMode="External"/><Relationship Id="rId7" Type="http://schemas.openxmlformats.org/officeDocument/2006/relationships/hyperlink" Target="http://www.technique-de-vente.com/voici-3-pieges-a-eviter-en-negoci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ster.ch/fr/conseil-carriere/article/10-conseils-pour-negocier-une-augmentation" TargetMode="External"/><Relationship Id="rId11" Type="http://schemas.openxmlformats.org/officeDocument/2006/relationships/hyperlink" Target="https://www.eyrolles.com/Chapitres/9782212563818/9782212563818.pdf" TargetMode="External"/><Relationship Id="rId5" Type="http://schemas.openxmlformats.org/officeDocument/2006/relationships/hyperlink" Target="http://www.technique-de-vente.com/technique-de-vente-definition" TargetMode="External"/><Relationship Id="rId10" Type="http://schemas.openxmlformats.org/officeDocument/2006/relationships/hyperlink" Target="http://www.technique-de-vente.com/decouvrez-linterview-de-robert-vincent-joule-chercheur-en-psychologie-sociale/" TargetMode="External"/><Relationship Id="rId4" Type="http://schemas.openxmlformats.org/officeDocument/2006/relationships/hyperlink" Target="http://www.technique-de-vente.com/5-cles-pour-negocier-efficacement" TargetMode="External"/><Relationship Id="rId9" Type="http://schemas.openxmlformats.org/officeDocument/2006/relationships/hyperlink" Target="https://upload.wikimedia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Négocier</a:t>
            </a:r>
            <a:r>
              <a:rPr lang="en-US" dirty="0"/>
              <a:t> et </a:t>
            </a:r>
            <a:r>
              <a:rPr lang="en-US" dirty="0" err="1"/>
              <a:t>vendre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0000">
            <a:normAutofit/>
          </a:bodyPr>
          <a:lstStyle/>
          <a:p>
            <a:r>
              <a:rPr lang="en-US" dirty="0"/>
              <a:t>Thibaud Alt – 28 </a:t>
            </a:r>
            <a:r>
              <a:rPr lang="en-US" dirty="0" err="1"/>
              <a:t>novembre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F4CEB6-E4DE-2C41-BC46-17D43D8BC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03" t="-146" r="12766" b="146"/>
          <a:stretch/>
        </p:blipFill>
        <p:spPr>
          <a:xfrm>
            <a:off x="5518672" y="4728"/>
            <a:ext cx="6673328" cy="68532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680473" cy="1325563"/>
          </a:xfrm>
        </p:spPr>
        <p:txBody>
          <a:bodyPr/>
          <a:lstStyle/>
          <a:p>
            <a:pPr lvl="0"/>
            <a:r>
              <a:rPr lang="en-US" dirty="0" err="1"/>
              <a:t>Maintenir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positions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873"/>
            <a:ext cx="4680473" cy="3279448"/>
          </a:xfrm>
        </p:spPr>
        <p:txBody>
          <a:bodyPr/>
          <a:lstStyle/>
          <a:p>
            <a:pPr lvl="0"/>
            <a:r>
              <a:rPr lang="en-US" dirty="0" err="1"/>
              <a:t>Valoriser</a:t>
            </a:r>
            <a:r>
              <a:rPr lang="en-US" dirty="0"/>
              <a:t> </a:t>
            </a:r>
            <a:r>
              <a:rPr lang="en-US" dirty="0" err="1"/>
              <a:t>l'offre</a:t>
            </a:r>
            <a:endParaRPr lang="en-US" dirty="0"/>
          </a:p>
          <a:p>
            <a:pPr lvl="0"/>
            <a:r>
              <a:rPr lang="en-US" dirty="0" err="1"/>
              <a:t>Préparer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arguments</a:t>
            </a:r>
          </a:p>
          <a:p>
            <a:pPr lvl="0"/>
            <a:r>
              <a:rPr lang="en-US" dirty="0" err="1"/>
              <a:t>Envisager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scénarios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drawing of a cartoon character&#13;&#10;&#13;&#10;Description automatically generated">
            <a:extLst>
              <a:ext uri="{FF2B5EF4-FFF2-40B4-BE49-F238E27FC236}">
                <a16:creationId xmlns:a16="http://schemas.microsoft.com/office/drawing/2014/main" id="{DEC19CC2-B3FC-9F4A-BDB3-A3287C22C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7" b="1383"/>
          <a:stretch/>
        </p:blipFill>
        <p:spPr>
          <a:xfrm>
            <a:off x="5518672" y="0"/>
            <a:ext cx="6673327" cy="68595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Contrepartie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2933"/>
            <a:ext cx="4680473" cy="3874030"/>
          </a:xfrm>
        </p:spPr>
        <p:txBody>
          <a:bodyPr/>
          <a:lstStyle/>
          <a:p>
            <a:pPr marL="285750" lvl="0" indent="-285750"/>
            <a:r>
              <a:rPr lang="en-US" dirty="0" err="1"/>
              <a:t>Relever</a:t>
            </a:r>
            <a:r>
              <a:rPr lang="en-US" dirty="0"/>
              <a:t> les </a:t>
            </a:r>
            <a:r>
              <a:rPr lang="en-US" dirty="0" err="1"/>
              <a:t>désaccords</a:t>
            </a:r>
            <a:endParaRPr lang="en-US" dirty="0"/>
          </a:p>
          <a:p>
            <a:pPr marL="285750" lvl="0" indent="-285750"/>
            <a:r>
              <a:rPr lang="en-US" dirty="0" err="1"/>
              <a:t>Gagnant-gagnant</a:t>
            </a:r>
            <a:endParaRPr lang="en-US" dirty="0"/>
          </a:p>
          <a:p>
            <a:pPr marL="285750" lvl="0" indent="-285750"/>
            <a:r>
              <a:rPr lang="en-US" dirty="0" err="1"/>
              <a:t>Céder</a:t>
            </a:r>
            <a:r>
              <a:rPr lang="en-US" dirty="0"/>
              <a:t> les </a:t>
            </a:r>
            <a:r>
              <a:rPr lang="en-US" dirty="0" err="1"/>
              <a:t>éléments</a:t>
            </a:r>
            <a:r>
              <a:rPr lang="en-US" dirty="0"/>
              <a:t> </a:t>
            </a:r>
            <a:r>
              <a:rPr lang="en-US" dirty="0" err="1"/>
              <a:t>faible</a:t>
            </a:r>
            <a:endParaRPr lang="en-US" dirty="0"/>
          </a:p>
          <a:p>
            <a:pPr marL="285750" lvl="0" indent="-285750"/>
            <a:r>
              <a:rPr lang="en-US" dirty="0" err="1"/>
              <a:t>Vraies</a:t>
            </a:r>
            <a:r>
              <a:rPr lang="en-US" dirty="0"/>
              <a:t> </a:t>
            </a:r>
            <a:r>
              <a:rPr lang="en-US" dirty="0" err="1"/>
              <a:t>fausses</a:t>
            </a:r>
            <a:r>
              <a:rPr lang="en-US" dirty="0"/>
              <a:t> exigences</a:t>
            </a:r>
          </a:p>
          <a:p>
            <a:pPr marL="285750" indent="-2857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BCAF78-4EA2-AA45-ADF7-BF00E100E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335" y="1"/>
            <a:ext cx="6653665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Concessions </a:t>
            </a:r>
            <a:r>
              <a:rPr lang="en-US" dirty="0" err="1"/>
              <a:t>ponctuelles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897" y="2319867"/>
            <a:ext cx="4680473" cy="3588472"/>
          </a:xfrm>
        </p:spPr>
        <p:txBody>
          <a:bodyPr/>
          <a:lstStyle/>
          <a:p>
            <a:pPr lvl="0"/>
            <a:r>
              <a:rPr lang="en-US" dirty="0" err="1"/>
              <a:t>Reculer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petits pas</a:t>
            </a:r>
          </a:p>
          <a:p>
            <a:pPr lvl="0"/>
            <a:r>
              <a:rPr lang="en-US" dirty="0" err="1"/>
              <a:t>Marquer</a:t>
            </a:r>
            <a:r>
              <a:rPr lang="en-US" dirty="0"/>
              <a:t> son </a:t>
            </a:r>
            <a:r>
              <a:rPr lang="en-US" dirty="0" err="1"/>
              <a:t>territoire</a:t>
            </a:r>
            <a:endParaRPr lang="en-US" dirty="0"/>
          </a:p>
          <a:p>
            <a:pPr lvl="1"/>
            <a:r>
              <a:rPr lang="en-US" dirty="0"/>
              <a:t>Exigences </a:t>
            </a:r>
            <a:r>
              <a:rPr lang="en-US" dirty="0" err="1"/>
              <a:t>inaccessibles</a:t>
            </a:r>
            <a:endParaRPr lang="en-US" dirty="0"/>
          </a:p>
          <a:p>
            <a:pPr lvl="0"/>
            <a:r>
              <a:rPr lang="en-US" dirty="0"/>
              <a:t>Pas </a:t>
            </a:r>
            <a:r>
              <a:rPr lang="en-US" dirty="0" err="1"/>
              <a:t>d'improvisation</a:t>
            </a:r>
            <a:endParaRPr lang="en-US" dirty="0"/>
          </a:p>
          <a:p>
            <a:pPr lvl="1"/>
            <a:r>
              <a:rPr lang="en-US" dirty="0" err="1"/>
              <a:t>Connaitre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côuts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rgbClr val="898989"/>
                </a:solidFill>
              </a:rPr>
              <a:t>11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93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Conclure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conclure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étant</a:t>
            </a:r>
            <a:r>
              <a:rPr lang="en-US" dirty="0"/>
              <a:t> </a:t>
            </a:r>
            <a:r>
              <a:rPr lang="en-US" dirty="0" err="1"/>
              <a:t>gagnant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3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7477-1820-254A-82FC-082A054D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006662-6FAB-FD40-A38F-49EDE94E81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5"/>
          <a:stretch/>
        </p:blipFill>
        <p:spPr>
          <a:xfrm>
            <a:off x="-204209" y="0"/>
            <a:ext cx="12396209" cy="6858000"/>
          </a:xfrm>
        </p:spPr>
      </p:pic>
    </p:spTree>
    <p:extLst>
      <p:ext uri="{BB962C8B-B14F-4D97-AF65-F5344CB8AC3E}">
        <p14:creationId xmlns:p14="http://schemas.microsoft.com/office/powerpoint/2010/main" val="118642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en-US" sz="4000" i="1" dirty="0" err="1"/>
              <a:t>L’art</a:t>
            </a:r>
            <a:r>
              <a:rPr lang="en-US" sz="4000" i="1" dirty="0"/>
              <a:t> du </a:t>
            </a:r>
            <a:r>
              <a:rPr lang="en-US" sz="4000" i="1" dirty="0" err="1"/>
              <a:t>compromis</a:t>
            </a:r>
            <a:r>
              <a:rPr lang="en-US" sz="4000" i="1" dirty="0"/>
              <a:t> </a:t>
            </a:r>
            <a:r>
              <a:rPr lang="en-US" sz="4000" i="1" dirty="0" err="1"/>
              <a:t>consiste</a:t>
            </a:r>
            <a:r>
              <a:rPr lang="en-US" sz="4000" i="1" dirty="0"/>
              <a:t> </a:t>
            </a:r>
            <a:r>
              <a:rPr lang="en-US" sz="4000" i="1" dirty="0" err="1"/>
              <a:t>à</a:t>
            </a:r>
            <a:r>
              <a:rPr lang="en-US" sz="4000" i="1" dirty="0"/>
              <a:t> </a:t>
            </a:r>
            <a:r>
              <a:rPr lang="en-US" sz="4000" i="1" dirty="0" err="1"/>
              <a:t>partager</a:t>
            </a:r>
            <a:r>
              <a:rPr lang="en-US" sz="4000" i="1" dirty="0"/>
              <a:t> un </a:t>
            </a:r>
            <a:r>
              <a:rPr lang="en-US" sz="4000" i="1" dirty="0" err="1"/>
              <a:t>gâteau</a:t>
            </a:r>
            <a:r>
              <a:rPr lang="en-US" sz="4000" i="1" dirty="0"/>
              <a:t> de </a:t>
            </a:r>
            <a:r>
              <a:rPr lang="en-US" sz="4000" i="1" dirty="0" err="1"/>
              <a:t>telle</a:t>
            </a:r>
            <a:r>
              <a:rPr lang="en-US" sz="4000" i="1" dirty="0"/>
              <a:t> </a:t>
            </a:r>
            <a:r>
              <a:rPr lang="en-US" sz="4000" i="1" dirty="0" err="1"/>
              <a:t>sorte</a:t>
            </a:r>
            <a:r>
              <a:rPr lang="en-US" sz="4000" i="1" dirty="0"/>
              <a:t> que </a:t>
            </a:r>
            <a:r>
              <a:rPr lang="en-US" sz="4000" i="1" dirty="0" err="1"/>
              <a:t>chacun</a:t>
            </a:r>
            <a:r>
              <a:rPr lang="en-US" sz="4000" i="1" dirty="0"/>
              <a:t> </a:t>
            </a:r>
            <a:r>
              <a:rPr lang="en-US" sz="4000" i="1" dirty="0" err="1"/>
              <a:t>croit</a:t>
            </a:r>
            <a:r>
              <a:rPr lang="en-US" sz="4000" i="1" dirty="0"/>
              <a:t> </a:t>
            </a:r>
            <a:r>
              <a:rPr lang="en-US" sz="4000" i="1" dirty="0" err="1"/>
              <a:t>avoir</a:t>
            </a:r>
            <a:r>
              <a:rPr lang="en-US" sz="4000" i="1" dirty="0"/>
              <a:t> la plus </a:t>
            </a:r>
            <a:r>
              <a:rPr lang="en-US" sz="4000" i="1" dirty="0" err="1"/>
              <a:t>grosse</a:t>
            </a:r>
            <a:r>
              <a:rPr lang="en-US" sz="4000" i="1" dirty="0"/>
              <a:t> part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effectLst/>
              </a:rPr>
              <a:t>- Henry Kissinger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www.revuegestion.ca/la-tactique-du-salami-une-tactique-lente-qui-peut-payer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www.technique-de-vente.com/5-cles-pour-negocier-efficacement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www.technique-de-vente.com/technique-de-vente-definition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www.monster.ch/fr/conseil-carriere/article/10-conseils-pour-negocier-une-augmentation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www.technique-de-vente.com/voici-3-pieges-a-eviter-en-negociation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8"/>
              </a:rPr>
              <a:t>www.codeur.com/blog/7-vendre-un-site-internet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9"/>
              </a:rPr>
              <a:t>www.upload.wikimedia.org/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0"/>
              </a:rPr>
              <a:t>www.technique-de-vente.com/decouvrez-linterview-de-robert-vincent-joule-chercheur-en-psychologie-sociale/</a:t>
            </a:r>
            <a:r>
              <a:rPr lang="en-US" sz="1400" dirty="0"/>
              <a:t> </a:t>
            </a:r>
          </a:p>
          <a:p>
            <a:pPr lvl="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1"/>
              </a:rPr>
              <a:t>www.eyrolles.com/Chapitres/9782212563818/9782212563818.pdf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Découvrir</a:t>
            </a:r>
            <a:r>
              <a:rPr lang="en-US" dirty="0"/>
              <a:t> </a:t>
            </a:r>
            <a:r>
              <a:rPr lang="en-US" dirty="0" err="1"/>
              <a:t>différentes</a:t>
            </a:r>
            <a:r>
              <a:rPr lang="en-US" dirty="0"/>
              <a:t> techniques de </a:t>
            </a:r>
            <a:r>
              <a:rPr lang="en-US" dirty="0" err="1"/>
              <a:t>négociations</a:t>
            </a:r>
            <a:endParaRPr lang="en-US" dirty="0"/>
          </a:p>
          <a:p>
            <a:pPr lvl="0"/>
            <a:r>
              <a:rPr lang="en-US" dirty="0"/>
              <a:t>Donner des </a:t>
            </a:r>
            <a:r>
              <a:rPr lang="en-US" dirty="0" err="1"/>
              <a:t>éléments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pour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vente</a:t>
            </a:r>
            <a:endParaRPr lang="en-US" dirty="0"/>
          </a:p>
          <a:p>
            <a:pPr lvl="0"/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conclure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étant</a:t>
            </a:r>
            <a:r>
              <a:rPr lang="en-US" dirty="0"/>
              <a:t> </a:t>
            </a:r>
            <a:r>
              <a:rPr lang="en-US" dirty="0" err="1"/>
              <a:t>gagnant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Découvrir</a:t>
            </a:r>
            <a:r>
              <a:rPr lang="en-US" dirty="0"/>
              <a:t> </a:t>
            </a:r>
            <a:r>
              <a:rPr lang="en-US" dirty="0" err="1"/>
              <a:t>différentes</a:t>
            </a:r>
            <a:r>
              <a:rPr lang="en-US" dirty="0"/>
              <a:t> techniques de </a:t>
            </a:r>
            <a:r>
              <a:rPr lang="en-US" dirty="0" err="1"/>
              <a:t>négociations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B29D1C-00CA-4047-873F-3165CB213A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DCAB-D9DF-4743-9A8D-542AC5B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85F033-0076-634F-A5D7-80E0EA4BB5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5088"/>
            <a:ext cx="12192000" cy="6923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6E29C-11C8-194A-AEDA-1C48737F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2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B808BB-7DEC-CA45-8AC8-3EC0D3FF0C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CE531-98E3-8E4D-9F5A-2084FD49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56A69158-02A8-FF4D-AC1D-18BAD24F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8"/>
          <a:stretch/>
        </p:blipFill>
        <p:spPr>
          <a:xfrm>
            <a:off x="9129" y="0"/>
            <a:ext cx="12182871" cy="68559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4218-FD61-DD4D-B1E4-C301F27B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7B683-B528-2D4E-A72B-78F7B6180C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5A7875D-6A11-114B-AB11-021BB10F7862}"/>
              </a:ext>
            </a:extLst>
          </p:cNvPr>
          <p:cNvSpPr/>
          <p:nvPr/>
        </p:nvSpPr>
        <p:spPr>
          <a:xfrm rot="5400000" flipH="1" flipV="1">
            <a:off x="2517773" y="-69991"/>
            <a:ext cx="2891243" cy="2052354"/>
          </a:xfrm>
          <a:prstGeom prst="parallelogram">
            <a:avLst>
              <a:gd name="adj" fmla="val 524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1E551-9D86-7340-AA5F-2B27FD6D6A60}"/>
              </a:ext>
            </a:extLst>
          </p:cNvPr>
          <p:cNvSpPr txBox="1"/>
          <p:nvPr/>
        </p:nvSpPr>
        <p:spPr>
          <a:xfrm rot="1523966">
            <a:off x="3152821" y="883656"/>
            <a:ext cx="2052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MESOR</a:t>
            </a:r>
          </a:p>
        </p:txBody>
      </p:sp>
    </p:spTree>
    <p:extLst>
      <p:ext uri="{BB962C8B-B14F-4D97-AF65-F5344CB8AC3E}">
        <p14:creationId xmlns:p14="http://schemas.microsoft.com/office/powerpoint/2010/main" val="337954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383B-3488-A64C-ACA0-ABB99CB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Points </a:t>
            </a:r>
            <a:r>
              <a:rPr lang="en-US" dirty="0" err="1"/>
              <a:t>clés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041C1-4E6A-394A-AA4B-B9A6104EB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Donner des </a:t>
            </a:r>
            <a:r>
              <a:rPr lang="en-US" dirty="0" err="1"/>
              <a:t>éléments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pour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vente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E4A34-86BA-2B45-BCFC-D6F0B12D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6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B09849EC-0A55-FE40-86DA-3A4CCACB8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673" y="0"/>
            <a:ext cx="67535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Exigence </a:t>
            </a:r>
            <a:r>
              <a:rPr lang="en-US" dirty="0" err="1"/>
              <a:t>élevée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EE93A8-965F-0449-A1B7-3D2437948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2933"/>
            <a:ext cx="4680473" cy="3874029"/>
          </a:xfrm>
        </p:spPr>
        <p:txBody>
          <a:bodyPr/>
          <a:lstStyle/>
          <a:p>
            <a:pPr lvl="0"/>
            <a:r>
              <a:rPr lang="en-US" dirty="0"/>
              <a:t>Placer le </a:t>
            </a:r>
            <a:r>
              <a:rPr lang="en-US" dirty="0" err="1"/>
              <a:t>curseur</a:t>
            </a:r>
            <a:endParaRPr lang="en-US" dirty="0"/>
          </a:p>
          <a:p>
            <a:pPr lvl="0"/>
            <a:r>
              <a:rPr lang="en-US" dirty="0"/>
              <a:t>Marge de </a:t>
            </a:r>
            <a:r>
              <a:rPr lang="en-US" dirty="0" err="1"/>
              <a:t>manoeuvre</a:t>
            </a:r>
            <a:endParaRPr lang="en-US" dirty="0"/>
          </a:p>
          <a:p>
            <a:pPr lvl="0"/>
            <a:r>
              <a:rPr lang="en-US" dirty="0"/>
              <a:t>Zone </a:t>
            </a:r>
            <a:r>
              <a:rPr lang="en-US" dirty="0" err="1"/>
              <a:t>d'accord</a:t>
            </a:r>
            <a:endParaRPr lang="en-US" dirty="0"/>
          </a:p>
          <a:p>
            <a:pPr lvl="1"/>
            <a:r>
              <a:rPr lang="en-US" dirty="0"/>
              <a:t>Position </a:t>
            </a:r>
            <a:r>
              <a:rPr lang="en-US" dirty="0" err="1"/>
              <a:t>affichée</a:t>
            </a:r>
            <a:endParaRPr lang="en-US" dirty="0"/>
          </a:p>
          <a:p>
            <a:pPr lvl="1"/>
            <a:r>
              <a:rPr lang="en-US" dirty="0"/>
              <a:t>Point de rupture	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0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949</Words>
  <Application>Microsoft Macintosh PowerPoint</Application>
  <PresentationFormat>Widescreen</PresentationFormat>
  <Paragraphs>204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Avenir Next</vt:lpstr>
      <vt:lpstr>Calibri</vt:lpstr>
      <vt:lpstr>Avenir Roman</vt:lpstr>
      <vt:lpstr>Arial</vt:lpstr>
      <vt:lpstr>Office Theme</vt:lpstr>
      <vt:lpstr>Négocier et vendre</vt:lpstr>
      <vt:lpstr>Introduction</vt:lpstr>
      <vt:lpstr>Techniques</vt:lpstr>
      <vt:lpstr>PowerPoint Presentation</vt:lpstr>
      <vt:lpstr>PowerPoint Presentation</vt:lpstr>
      <vt:lpstr>PowerPoint Presentation</vt:lpstr>
      <vt:lpstr> </vt:lpstr>
      <vt:lpstr>Points clés</vt:lpstr>
      <vt:lpstr>Exigence élevée</vt:lpstr>
      <vt:lpstr>Maintenir ses positions</vt:lpstr>
      <vt:lpstr>Contrepartie</vt:lpstr>
      <vt:lpstr>Concessions ponctuelles</vt:lpstr>
      <vt:lpstr>Conclure</vt:lpstr>
      <vt:lpstr>PowerPoint Presentation</vt:lpstr>
      <vt:lpstr>   L’art du compromis consiste à partager un gâteau de telle sorte que chacun croit avoir la plus grosse part 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343</cp:revision>
  <dcterms:created xsi:type="dcterms:W3CDTF">2018-10-17T13:32:16Z</dcterms:created>
  <dcterms:modified xsi:type="dcterms:W3CDTF">2018-11-28T09:29:24Z</dcterms:modified>
</cp:coreProperties>
</file>